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8" r:id="rId13"/>
    <p:sldId id="267" r:id="rId14"/>
    <p:sldId id="270" r:id="rId15"/>
    <p:sldId id="269" r:id="rId16"/>
    <p:sldId id="272" r:id="rId17"/>
    <p:sldId id="271" r:id="rId18"/>
    <p:sldId id="273" r:id="rId19"/>
    <p:sldId id="274" r:id="rId20"/>
    <p:sldId id="275" r:id="rId21"/>
    <p:sldId id="280" r:id="rId22"/>
    <p:sldId id="281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4" y="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E93663-A615-4A94-A555-9CBFEB2206CB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752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Integer Arithmetic:</a:t>
            </a:r>
            <a:br>
              <a:rPr lang="en-US" dirty="0" smtClean="0"/>
            </a:br>
            <a:r>
              <a:rPr lang="en-US" sz="4000" dirty="0" smtClean="0"/>
              <a:t>Multiply, Divide, </a:t>
            </a:r>
            <a:br>
              <a:rPr lang="en-US" sz="4000" dirty="0" smtClean="0"/>
            </a:br>
            <a:r>
              <a:rPr lang="en-US" sz="4000" dirty="0" smtClean="0"/>
              <a:t>and Bitwise Operations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95800"/>
            <a:ext cx="7854696" cy="1752600"/>
          </a:xfrm>
        </p:spPr>
        <p:txBody>
          <a:bodyPr>
            <a:normAutofit/>
          </a:bodyPr>
          <a:lstStyle/>
          <a:p>
            <a:pPr algn="l"/>
            <a:r>
              <a:rPr lang="en-US" sz="1200" dirty="0" smtClean="0"/>
              <a:t>Some material taken from Assembly Language for x86 Processors by Kip Irvine © Pearson Education, 2010</a:t>
            </a:r>
          </a:p>
          <a:p>
            <a:pPr algn="l"/>
            <a:endParaRPr lang="en-US" sz="1200" dirty="0"/>
          </a:p>
          <a:p>
            <a:pPr algn="l"/>
            <a:endParaRPr lang="en-US" sz="1200" dirty="0" smtClean="0"/>
          </a:p>
          <a:p>
            <a:pPr algn="l"/>
            <a:endParaRPr lang="en-US" sz="1800" dirty="0" smtClean="0"/>
          </a:p>
          <a:p>
            <a:pPr algn="l"/>
            <a:r>
              <a:rPr lang="en-US" sz="1800" dirty="0" smtClean="0"/>
              <a:t>Slides revised 3/21/2014 by Patrick Kelley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826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820615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err="1" smtClean="0"/>
              <a:t>ror</a:t>
            </a:r>
            <a:r>
              <a:rPr lang="en-US" altLang="en-US" dirty="0" smtClean="0"/>
              <a:t> Instruction</a:t>
            </a:r>
            <a:endParaRPr lang="en-US" altLang="en-US" dirty="0"/>
          </a:p>
        </p:txBody>
      </p:sp>
      <p:sp>
        <p:nvSpPr>
          <p:cNvPr id="5" name="Text Box 1031"/>
          <p:cNvSpPr txBox="1">
            <a:spLocks noChangeArrowheads="1"/>
          </p:cNvSpPr>
          <p:nvPr/>
        </p:nvSpPr>
        <p:spPr bwMode="auto">
          <a:xfrm>
            <a:off x="1251438" y="5257800"/>
            <a:ext cx="6749562" cy="581698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37160" bIns="137160">
            <a:spAutoFit/>
          </a:bodyPr>
          <a:lstStyle>
            <a:lvl1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low order 5 bits of </a:t>
            </a:r>
            <a:r>
              <a:rPr lang="en-US" altLang="en-US" sz="1800" b="1" dirty="0" err="1" smtClean="0">
                <a:latin typeface="Courier New" pitchFamily="49" charset="0"/>
              </a:rPr>
              <a:t>Rs</a:t>
            </a:r>
            <a:r>
              <a:rPr lang="en-US" altLang="en-US" sz="1800" b="1" dirty="0" smtClean="0">
                <a:latin typeface="Courier New" pitchFamily="49" charset="0"/>
              </a:rPr>
              <a:t> = positions to rotate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ror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Rd,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Rs</a:t>
            </a:r>
            <a:endParaRPr lang="en-US" altLang="en-US" sz="1800" b="1" i="1" dirty="0">
              <a:latin typeface="Courier New" pitchFamily="49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49142581-083F-48C3-8700-57F78D2DB65E}" type="slidenum">
              <a:rPr lang="en-US" altLang="en-US"/>
              <a:pPr/>
              <a:t>10</a:t>
            </a:fld>
            <a:endParaRPr lang="en-US" alt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1600200"/>
            <a:ext cx="7391400" cy="1447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dirty="0" err="1" smtClean="0"/>
              <a:t>ror</a:t>
            </a:r>
            <a:r>
              <a:rPr lang="en-US" altLang="en-US" dirty="0" smtClean="0"/>
              <a:t> (rotate left) shifts each bit to the right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The lowest bit is copied into the highest bit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No bits are lost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Image shows an architecture where the lowest bit is also copied into a carry flag.</a:t>
            </a:r>
            <a:endParaRPr lang="en-US" alt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447800" y="2971800"/>
          <a:ext cx="5867400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VISIO" r:id="rId3" imgW="3610356" imgH="542544" progId="Visio.Drawing.6">
                  <p:embed/>
                </p:oleObj>
              </mc:Choice>
              <mc:Fallback>
                <p:oleObj name="VISIO" r:id="rId3" imgW="3610356" imgH="542544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315" t="-17487" r="-2632"/>
                      <a:stretch>
                        <a:fillRect/>
                      </a:stretch>
                    </p:blipFill>
                    <p:spPr bwMode="auto">
                      <a:xfrm>
                        <a:off x="1447800" y="2971800"/>
                        <a:ext cx="5867400" cy="10239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1665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0A69266B-6B96-414C-B926-FE7FF0FAA23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What's Next</a:t>
            </a:r>
            <a:endParaRPr lang="en-US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95400" y="2362200"/>
            <a:ext cx="6934200" cy="2819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Shift and Rotate Instructions</a:t>
            </a:r>
          </a:p>
          <a:p>
            <a:r>
              <a:rPr lang="en-US" altLang="en-US" b="1" dirty="0" smtClean="0">
                <a:solidFill>
                  <a:schemeClr val="tx2"/>
                </a:solidFill>
              </a:rPr>
              <a:t>Shift and Rotate Applications</a:t>
            </a:r>
          </a:p>
          <a:p>
            <a:r>
              <a:rPr lang="en-US" altLang="en-US" dirty="0" smtClean="0"/>
              <a:t>Multiplication and Division Instructions</a:t>
            </a:r>
          </a:p>
          <a:p>
            <a:r>
              <a:rPr lang="en-US" altLang="en-US" dirty="0" smtClean="0"/>
              <a:t>Extended Addition and Subtraction</a:t>
            </a:r>
          </a:p>
        </p:txBody>
      </p:sp>
    </p:spTree>
    <p:extLst>
      <p:ext uri="{BB962C8B-B14F-4D97-AF65-F5344CB8AC3E}">
        <p14:creationId xmlns:p14="http://schemas.microsoft.com/office/powerpoint/2010/main" val="2958288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820615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Getting the carry bit</a:t>
            </a:r>
            <a:endParaRPr lang="en-US" altLang="en-US" dirty="0"/>
          </a:p>
        </p:txBody>
      </p:sp>
      <p:sp>
        <p:nvSpPr>
          <p:cNvPr id="5" name="Text Box 1031"/>
          <p:cNvSpPr txBox="1">
            <a:spLocks noChangeArrowheads="1"/>
          </p:cNvSpPr>
          <p:nvPr/>
        </p:nvSpPr>
        <p:spPr bwMode="auto">
          <a:xfrm>
            <a:off x="1197219" y="4343400"/>
            <a:ext cx="6749562" cy="803297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37160" bIns="137160">
            <a:spAutoFit/>
          </a:bodyPr>
          <a:lstStyle>
            <a:lvl1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works for shifts, rotates, or </a:t>
            </a:r>
            <a:r>
              <a:rPr lang="en-US" altLang="en-US" sz="1800" b="1" dirty="0" err="1" smtClean="0">
                <a:latin typeface="Courier New" pitchFamily="49" charset="0"/>
              </a:rPr>
              <a:t>addu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addu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$s4, $s1, $s2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i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stlu</a:t>
            </a:r>
            <a:r>
              <a:rPr lang="en-US" altLang="en-US" sz="1800" b="1" i="1" dirty="0" smtClean="0">
                <a:latin typeface="Courier New" pitchFamily="49" charset="0"/>
              </a:rPr>
              <a:t> $s3, $s4, $s2   </a:t>
            </a:r>
            <a:r>
              <a:rPr lang="en-US" altLang="en-US" sz="1800" b="1" dirty="0" smtClean="0">
                <a:latin typeface="Courier New" pitchFamily="49" charset="0"/>
              </a:rPr>
              <a:t># $s3 now holds carry</a:t>
            </a: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49142581-083F-48C3-8700-57F78D2DB65E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1600200"/>
            <a:ext cx="8001000" cy="1447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dirty="0" smtClean="0"/>
              <a:t>Many useful shift/rotate apps rely on the carry bit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Since MIPS does not have status flags, we need a way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Assume unsigned, store result separately from source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If result &lt; source, there was a carry.</a:t>
            </a:r>
          </a:p>
          <a:p>
            <a:pPr>
              <a:lnSpc>
                <a:spcPct val="90000"/>
              </a:lnSpc>
            </a:pPr>
            <a:r>
              <a:rPr lang="en-US" altLang="en-US" dirty="0" err="1" smtClean="0"/>
              <a:t>sltu</a:t>
            </a:r>
            <a:r>
              <a:rPr lang="en-US" altLang="en-US" dirty="0" smtClean="0"/>
              <a:t> compares result and source, setting a register appropriately.</a:t>
            </a:r>
          </a:p>
        </p:txBody>
      </p:sp>
    </p:spTree>
    <p:extLst>
      <p:ext uri="{BB962C8B-B14F-4D97-AF65-F5344CB8AC3E}">
        <p14:creationId xmlns:p14="http://schemas.microsoft.com/office/powerpoint/2010/main" val="3272806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Shifting Multiple </a:t>
            </a:r>
            <a:r>
              <a:rPr lang="en-US" altLang="en-US" sz="4800" dirty="0" err="1" smtClean="0"/>
              <a:t>Doublewords</a:t>
            </a:r>
            <a:endParaRPr lang="en-US" altLang="en-US" sz="48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1752600"/>
            <a:ext cx="8534400" cy="2057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Programs sometimes need to shift all bits within an array, as one might when moving a bitmapped graphic image from one screen location to another.</a:t>
            </a:r>
          </a:p>
          <a:p>
            <a:r>
              <a:rPr lang="en-US" altLang="en-US" dirty="0" smtClean="0"/>
              <a:t>The following shifts an array of 3 words 1 bit to the right:</a:t>
            </a:r>
            <a:endParaRPr lang="en-US" alt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400" y="3657600"/>
            <a:ext cx="82296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.</a:t>
            </a:r>
            <a:r>
              <a:rPr lang="en-US" altLang="en-US" sz="1800" b="1" dirty="0">
                <a:latin typeface="Courier New" pitchFamily="49" charset="0"/>
              </a:rPr>
              <a:t>data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array: .word 0x99999999h, </a:t>
            </a:r>
            <a:r>
              <a:rPr lang="en-US" altLang="en-US" sz="1800" b="1" dirty="0">
                <a:latin typeface="Courier New" pitchFamily="49" charset="0"/>
              </a:rPr>
              <a:t>0x99999999h</a:t>
            </a:r>
            <a:r>
              <a:rPr lang="en-US" altLang="en-US" sz="1800" b="1" dirty="0" smtClean="0">
                <a:latin typeface="Courier New" pitchFamily="49" charset="0"/>
              </a:rPr>
              <a:t>, 0x99999999h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.test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la   $a0, array         # load array address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 smtClean="0">
                <a:latin typeface="Courier New" pitchFamily="49" charset="0"/>
              </a:rPr>
              <a:t>   $s0, ($a0)         # load high word into $s0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srl</a:t>
            </a:r>
            <a:r>
              <a:rPr lang="en-US" altLang="en-US" sz="1800" b="1" dirty="0" smtClean="0">
                <a:latin typeface="Courier New" pitchFamily="49" charset="0"/>
              </a:rPr>
              <a:t>  $s1, $s0, 1        # shift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sltu</a:t>
            </a:r>
            <a:r>
              <a:rPr lang="en-US" altLang="en-US" sz="1800" b="1" dirty="0" smtClean="0">
                <a:latin typeface="Courier New" pitchFamily="49" charset="0"/>
              </a:rPr>
              <a:t> $s2, $s1, $s0      # put carry in s2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 $s1, $a0           # put shifted word back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continued on next page</a:t>
            </a:r>
            <a:endParaRPr lang="en-US" altLang="en-US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2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Shifting Multiple </a:t>
            </a:r>
            <a:r>
              <a:rPr lang="en-US" altLang="en-US" sz="4800" dirty="0" err="1" smtClean="0"/>
              <a:t>Doublewords</a:t>
            </a:r>
            <a:endParaRPr lang="en-US" altLang="en-US" sz="48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400" y="1676400"/>
            <a:ext cx="8229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continued </a:t>
            </a:r>
            <a:r>
              <a:rPr lang="en-US" altLang="en-US" sz="1800" b="1" dirty="0" smtClean="0">
                <a:latin typeface="Courier New" pitchFamily="49" charset="0"/>
              </a:rPr>
              <a:t>from previous page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addu</a:t>
            </a:r>
            <a:r>
              <a:rPr lang="en-US" altLang="en-US" sz="1800" b="1" dirty="0" smtClean="0">
                <a:latin typeface="Courier New" pitchFamily="49" charset="0"/>
              </a:rPr>
              <a:t> $a0,$a0, 4         # add 4 bytes for next word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 smtClean="0">
                <a:latin typeface="Courier New" pitchFamily="49" charset="0"/>
              </a:rPr>
              <a:t>   $s0, ($a0)         # load middle word into $s0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srl</a:t>
            </a:r>
            <a:r>
              <a:rPr lang="en-US" altLang="en-US" sz="1800" b="1" dirty="0" smtClean="0">
                <a:latin typeface="Courier New" pitchFamily="49" charset="0"/>
              </a:rPr>
              <a:t>  $s1, $s0, 1        # shift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sltu</a:t>
            </a:r>
            <a:r>
              <a:rPr lang="en-US" altLang="en-US" sz="1800" b="1" dirty="0" smtClean="0">
                <a:latin typeface="Courier New" pitchFamily="49" charset="0"/>
              </a:rPr>
              <a:t> $s3, $s1, $s0      # put carry in s3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ror</a:t>
            </a:r>
            <a:r>
              <a:rPr lang="en-US" altLang="en-US" sz="1800" b="1" dirty="0" smtClean="0">
                <a:latin typeface="Courier New" pitchFamily="49" charset="0"/>
              </a:rPr>
              <a:t>  $s2, $s2, $s2      # turn </a:t>
            </a:r>
            <a:r>
              <a:rPr lang="en-US" altLang="en-US" sz="1800" b="1" dirty="0" err="1" smtClean="0">
                <a:latin typeface="Courier New" pitchFamily="49" charset="0"/>
              </a:rPr>
              <a:t>prev</a:t>
            </a:r>
            <a:r>
              <a:rPr lang="en-US" altLang="en-US" sz="1800" b="1" dirty="0" smtClean="0">
                <a:latin typeface="Courier New" pitchFamily="49" charset="0"/>
              </a:rPr>
              <a:t> carry into mask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addu</a:t>
            </a:r>
            <a:r>
              <a:rPr lang="en-US" altLang="en-US" sz="1800" b="1" dirty="0" smtClean="0">
                <a:latin typeface="Courier New" pitchFamily="49" charset="0"/>
              </a:rPr>
              <a:t> $s1, $s1, $s2      # add carry mask to word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 $s1, $a0           # put shifted word back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do last word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addu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$a0,$a0, 4         # add 4 bytes for next word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 </a:t>
            </a:r>
            <a:r>
              <a:rPr lang="en-US" altLang="en-US" sz="1800" b="1" dirty="0" err="1">
                <a:latin typeface="Courier New" pitchFamily="49" charset="0"/>
              </a:rPr>
              <a:t>lw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$</a:t>
            </a:r>
            <a:r>
              <a:rPr lang="en-US" altLang="en-US" sz="1800" b="1" dirty="0">
                <a:latin typeface="Courier New" pitchFamily="49" charset="0"/>
              </a:rPr>
              <a:t>s0, ($a0)       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# load </a:t>
            </a:r>
            <a:r>
              <a:rPr lang="en-US" altLang="en-US" sz="1800" b="1" dirty="0" smtClean="0">
                <a:latin typeface="Courier New" pitchFamily="49" charset="0"/>
              </a:rPr>
              <a:t>low </a:t>
            </a:r>
            <a:r>
              <a:rPr lang="en-US" altLang="en-US" sz="1800" b="1" dirty="0">
                <a:latin typeface="Courier New" pitchFamily="49" charset="0"/>
              </a:rPr>
              <a:t>word into $s0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 </a:t>
            </a:r>
            <a:r>
              <a:rPr lang="en-US" altLang="en-US" sz="1800" b="1" dirty="0" err="1">
                <a:latin typeface="Courier New" pitchFamily="49" charset="0"/>
              </a:rPr>
              <a:t>srl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$</a:t>
            </a:r>
            <a:r>
              <a:rPr lang="en-US" altLang="en-US" sz="1800" b="1" dirty="0">
                <a:latin typeface="Courier New" pitchFamily="49" charset="0"/>
              </a:rPr>
              <a:t>s1, $s0, 1      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# shift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ror</a:t>
            </a:r>
            <a:r>
              <a:rPr lang="en-US" altLang="en-US" sz="1800" b="1" dirty="0" smtClean="0">
                <a:latin typeface="Courier New" pitchFamily="49" charset="0"/>
              </a:rPr>
              <a:t>  $s3, </a:t>
            </a:r>
            <a:r>
              <a:rPr lang="en-US" altLang="en-US" sz="1800" b="1" dirty="0">
                <a:latin typeface="Courier New" pitchFamily="49" charset="0"/>
              </a:rPr>
              <a:t>$</a:t>
            </a:r>
            <a:r>
              <a:rPr lang="en-US" altLang="en-US" sz="1800" b="1" dirty="0" smtClean="0">
                <a:latin typeface="Courier New" pitchFamily="49" charset="0"/>
              </a:rPr>
              <a:t>s3, </a:t>
            </a:r>
            <a:r>
              <a:rPr lang="en-US" altLang="en-US" sz="1800" b="1" dirty="0">
                <a:latin typeface="Courier New" pitchFamily="49" charset="0"/>
              </a:rPr>
              <a:t>$</a:t>
            </a:r>
            <a:r>
              <a:rPr lang="en-US" altLang="en-US" sz="1800" b="1" dirty="0" smtClean="0">
                <a:latin typeface="Courier New" pitchFamily="49" charset="0"/>
              </a:rPr>
              <a:t>s3      </a:t>
            </a:r>
            <a:r>
              <a:rPr lang="en-US" altLang="en-US" sz="1800" b="1" dirty="0">
                <a:latin typeface="Courier New" pitchFamily="49" charset="0"/>
              </a:rPr>
              <a:t># turn </a:t>
            </a:r>
            <a:r>
              <a:rPr lang="en-US" altLang="en-US" sz="1800" b="1" dirty="0" err="1">
                <a:latin typeface="Courier New" pitchFamily="49" charset="0"/>
              </a:rPr>
              <a:t>prev</a:t>
            </a:r>
            <a:r>
              <a:rPr lang="en-US" altLang="en-US" sz="1800" b="1" dirty="0">
                <a:latin typeface="Courier New" pitchFamily="49" charset="0"/>
              </a:rPr>
              <a:t> carry into mask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 </a:t>
            </a:r>
            <a:r>
              <a:rPr lang="en-US" altLang="en-US" sz="1800" b="1" dirty="0" err="1">
                <a:latin typeface="Courier New" pitchFamily="49" charset="0"/>
              </a:rPr>
              <a:t>addu</a:t>
            </a:r>
            <a:r>
              <a:rPr lang="en-US" altLang="en-US" sz="1800" b="1" dirty="0">
                <a:latin typeface="Courier New" pitchFamily="49" charset="0"/>
              </a:rPr>
              <a:t> $s1, $s1, $</a:t>
            </a:r>
            <a:r>
              <a:rPr lang="en-US" altLang="en-US" sz="1800" b="1" dirty="0" smtClean="0">
                <a:latin typeface="Courier New" pitchFamily="49" charset="0"/>
              </a:rPr>
              <a:t>s3      </a:t>
            </a:r>
            <a:r>
              <a:rPr lang="en-US" altLang="en-US" sz="1800" b="1" dirty="0">
                <a:latin typeface="Courier New" pitchFamily="49" charset="0"/>
              </a:rPr>
              <a:t># add carry mask to word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 </a:t>
            </a:r>
            <a:r>
              <a:rPr lang="en-US" altLang="en-US" sz="1800" b="1" dirty="0" err="1">
                <a:latin typeface="Courier New" pitchFamily="49" charset="0"/>
              </a:rPr>
              <a:t>sw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$</a:t>
            </a:r>
            <a:r>
              <a:rPr lang="en-US" altLang="en-US" sz="1800" b="1" dirty="0">
                <a:latin typeface="Courier New" pitchFamily="49" charset="0"/>
              </a:rPr>
              <a:t>s1, $a0         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# put shifted word back</a:t>
            </a:r>
          </a:p>
        </p:txBody>
      </p:sp>
    </p:spTree>
    <p:extLst>
      <p:ext uri="{BB962C8B-B14F-4D97-AF65-F5344CB8AC3E}">
        <p14:creationId xmlns:p14="http://schemas.microsoft.com/office/powerpoint/2010/main" val="4266628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24600"/>
            <a:ext cx="4419600" cy="304800"/>
          </a:xfrm>
        </p:spPr>
        <p:txBody>
          <a:bodyPr/>
          <a:lstStyle/>
          <a:p>
            <a:r>
              <a:rPr lang="en-US" altLang="en-US"/>
              <a:t>Irvine, Kip R. Assembly Language for x86 Processors 6/e, 2010.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CB956CED-F59C-4D87-88DE-00447D6C574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Binary Multiplication</a:t>
            </a:r>
            <a:endParaRPr lang="en-US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752600"/>
            <a:ext cx="7772400" cy="914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mutiply 123 * 36</a:t>
            </a:r>
            <a:endParaRPr lang="en-US" altLang="en-US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43200"/>
            <a:ext cx="4495800" cy="188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0017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Binary Multiplication</a:t>
            </a:r>
            <a:endParaRPr lang="en-US" alt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752600"/>
            <a:ext cx="7772400" cy="2895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We already know that </a:t>
            </a:r>
            <a:r>
              <a:rPr lang="en-US" altLang="en-US" dirty="0" err="1" smtClean="0"/>
              <a:t>sll</a:t>
            </a:r>
            <a:r>
              <a:rPr lang="en-US" altLang="en-US" dirty="0" smtClean="0"/>
              <a:t> performs unsigned multiplication efficiently when the multiplier is a power of 2. </a:t>
            </a:r>
          </a:p>
          <a:p>
            <a:r>
              <a:rPr lang="en-US" altLang="en-US" dirty="0" smtClean="0"/>
              <a:t>You can factor any binary number into powers of 2. </a:t>
            </a:r>
          </a:p>
          <a:p>
            <a:pPr lvl="1"/>
            <a:r>
              <a:rPr lang="en-US" altLang="en-US" dirty="0" smtClean="0"/>
              <a:t>For example, to multiply $s0 * 36, factor 36 into 32 + 4 and use the distributive property of multiplication to carry out the operation:</a:t>
            </a:r>
            <a:endParaRPr lang="en-US" alt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34108" y="4736123"/>
            <a:ext cx="3352800" cy="16002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dirty="0"/>
              <a:t>$s0 </a:t>
            </a:r>
            <a:r>
              <a:rPr lang="en-US" altLang="en-US" sz="1800" dirty="0" smtClean="0"/>
              <a:t> </a:t>
            </a:r>
            <a:r>
              <a:rPr lang="en-US" altLang="en-US" sz="1800" b="1" dirty="0" smtClean="0">
                <a:latin typeface="Courier New" pitchFamily="49" charset="0"/>
              </a:rPr>
              <a:t>* </a:t>
            </a:r>
            <a:r>
              <a:rPr lang="en-US" altLang="en-US" sz="1800" b="1" dirty="0">
                <a:latin typeface="Courier New" pitchFamily="49" charset="0"/>
              </a:rPr>
              <a:t>36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= </a:t>
            </a:r>
            <a:r>
              <a:rPr lang="en-US" altLang="en-US" sz="1800" dirty="0"/>
              <a:t>$s0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* (32 + 4)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= </a:t>
            </a:r>
            <a:r>
              <a:rPr lang="en-US" altLang="en-US" sz="1800" b="1" dirty="0" smtClean="0">
                <a:latin typeface="Courier New" pitchFamily="49" charset="0"/>
              </a:rPr>
              <a:t>(</a:t>
            </a:r>
            <a:r>
              <a:rPr lang="en-US" altLang="en-US" sz="1800" dirty="0"/>
              <a:t>$s0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* 32)+(EAX * 4)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39308" y="4736123"/>
            <a:ext cx="4648200" cy="16002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22860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22860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22860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22860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22860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2860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2860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2860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22860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li $s0,123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>
                <a:latin typeface="Courier New" pitchFamily="49" charset="0"/>
              </a:rPr>
              <a:t>mov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$s0, $s1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sll</a:t>
            </a:r>
            <a:r>
              <a:rPr lang="en-US" altLang="en-US" sz="1800" b="1" dirty="0" smtClean="0">
                <a:latin typeface="Courier New" pitchFamily="49" charset="0"/>
              </a:rPr>
              <a:t> $s0, $s0, 5</a:t>
            </a:r>
            <a:r>
              <a:rPr lang="en-US" altLang="en-US" sz="1800" b="1" dirty="0">
                <a:latin typeface="Courier New" pitchFamily="49" charset="0"/>
              </a:rPr>
              <a:t>	; </a:t>
            </a:r>
            <a:r>
              <a:rPr lang="en-US" altLang="en-US" sz="1800" b="1" dirty="0" err="1">
                <a:latin typeface="Courier New" pitchFamily="49" charset="0"/>
              </a:rPr>
              <a:t>mult</a:t>
            </a:r>
            <a:r>
              <a:rPr lang="en-US" altLang="en-US" sz="1800" b="1" dirty="0">
                <a:latin typeface="Courier New" pitchFamily="49" charset="0"/>
              </a:rPr>
              <a:t> by 2</a:t>
            </a:r>
            <a:r>
              <a:rPr lang="en-US" altLang="en-US" sz="1800" b="1" baseline="30000" dirty="0">
                <a:latin typeface="Courier New" pitchFamily="49" charset="0"/>
              </a:rPr>
              <a:t>5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sll</a:t>
            </a:r>
            <a:r>
              <a:rPr lang="en-US" altLang="en-US" sz="1800" b="1" dirty="0" smtClean="0">
                <a:latin typeface="Courier New" pitchFamily="49" charset="0"/>
              </a:rPr>
              <a:t> $s1, $s1, 2</a:t>
            </a:r>
            <a:r>
              <a:rPr lang="en-US" altLang="en-US" sz="1800" b="1" dirty="0">
                <a:latin typeface="Courier New" pitchFamily="49" charset="0"/>
              </a:rPr>
              <a:t>	; </a:t>
            </a:r>
            <a:r>
              <a:rPr lang="en-US" altLang="en-US" sz="1800" b="1" dirty="0" err="1">
                <a:latin typeface="Courier New" pitchFamily="49" charset="0"/>
              </a:rPr>
              <a:t>mult</a:t>
            </a:r>
            <a:r>
              <a:rPr lang="en-US" altLang="en-US" sz="1800" b="1" dirty="0">
                <a:latin typeface="Courier New" pitchFamily="49" charset="0"/>
              </a:rPr>
              <a:t> by 2</a:t>
            </a:r>
            <a:r>
              <a:rPr lang="en-US" altLang="en-US" sz="1800" b="1" baseline="30000" dirty="0">
                <a:latin typeface="Courier New" pitchFamily="49" charset="0"/>
              </a:rPr>
              <a:t>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addu</a:t>
            </a:r>
            <a:r>
              <a:rPr lang="en-US" altLang="en-US" sz="1800" b="1" dirty="0" smtClean="0">
                <a:latin typeface="Courier New" pitchFamily="49" charset="0"/>
              </a:rPr>
              <a:t> $s0,$s0, $s1</a:t>
            </a: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1738" y="6336323"/>
            <a:ext cx="990600" cy="381000"/>
          </a:xfrm>
        </p:spPr>
        <p:txBody>
          <a:bodyPr/>
          <a:lstStyle/>
          <a:p>
            <a:fld id="{B316412F-0660-43A5-8851-ED645D139707}" type="slidenum">
              <a:rPr lang="en-US" altLang="en-US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647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901184AF-8857-4D66-A9C2-C5EB88FB41B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62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Displaying Binary Bits</a:t>
            </a:r>
            <a:endParaRPr lang="en-US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6861" y="1981200"/>
            <a:ext cx="2743200" cy="28194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altLang="en-US" sz="2100" i="1" dirty="0" smtClean="0"/>
              <a:t>Algorithm:</a:t>
            </a:r>
            <a:r>
              <a:rPr lang="en-US" altLang="en-US" sz="2100" dirty="0" smtClean="0"/>
              <a:t> Shift MSB into the Carry bit; If CF = 1, append a "1" character to a string; otherwise, append a "0" character. Repeat in a loop for however big your data is.</a:t>
            </a:r>
            <a:endParaRPr lang="en-US" altLang="en-US" sz="21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29000" y="1600200"/>
            <a:ext cx="5486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.</a:t>
            </a:r>
            <a:r>
              <a:rPr lang="en-US" altLang="en-US" sz="1800" b="1" dirty="0">
                <a:latin typeface="Courier New" pitchFamily="49" charset="0"/>
              </a:rPr>
              <a:t>data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buffer:  .space 33    # 32 byte string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.test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li    $a0, 32      # doing a word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li    $a2, ‘0’     # for output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	li    $a3, ‘1’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la    $a1, buffer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word was in $s0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L1:	</a:t>
            </a:r>
            <a:r>
              <a:rPr lang="en-US" altLang="en-US" sz="1800" b="1" dirty="0" err="1">
                <a:latin typeface="Courier New" pitchFamily="49" charset="0"/>
              </a:rPr>
              <a:t>shl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$s1, $s0,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sltu</a:t>
            </a:r>
            <a:r>
              <a:rPr lang="en-US" altLang="en-US" sz="1800" b="1" dirty="0" smtClean="0">
                <a:latin typeface="Courier New" pitchFamily="49" charset="0"/>
              </a:rPr>
              <a:t>  $s1, $s1, $s0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sb</a:t>
            </a:r>
            <a:r>
              <a:rPr lang="en-US" altLang="en-US" sz="1800" b="1" dirty="0" smtClean="0">
                <a:latin typeface="Courier New" pitchFamily="49" charset="0"/>
              </a:rPr>
              <a:t>    $a2, ($a1)   # write ‘0’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beqz</a:t>
            </a:r>
            <a:r>
              <a:rPr lang="en-US" altLang="en-US" sz="1800" b="1" dirty="0" smtClean="0">
                <a:latin typeface="Courier New" pitchFamily="49" charset="0"/>
              </a:rPr>
              <a:t>  $s1, L2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>
                <a:latin typeface="Courier New" pitchFamily="49" charset="0"/>
              </a:rPr>
              <a:t>sb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 $a3, </a:t>
            </a:r>
            <a:r>
              <a:rPr lang="en-US" altLang="en-US" sz="1800" b="1" dirty="0">
                <a:latin typeface="Courier New" pitchFamily="49" charset="0"/>
              </a:rPr>
              <a:t>($a1</a:t>
            </a:r>
            <a:r>
              <a:rPr lang="en-US" altLang="en-US" sz="1800" b="1" dirty="0" smtClean="0">
                <a:latin typeface="Courier New" pitchFamily="49" charset="0"/>
              </a:rPr>
              <a:t>)   # overwrite ‘1’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L2</a:t>
            </a:r>
            <a:r>
              <a:rPr lang="en-US" altLang="en-US" sz="1800" b="1" dirty="0">
                <a:latin typeface="Courier New" pitchFamily="49" charset="0"/>
              </a:rPr>
              <a:t>:	</a:t>
            </a:r>
            <a:r>
              <a:rPr lang="en-US" altLang="en-US" sz="1800" b="1" dirty="0" err="1" smtClean="0">
                <a:latin typeface="Courier New" pitchFamily="49" charset="0"/>
              </a:rPr>
              <a:t>addiu</a:t>
            </a:r>
            <a:r>
              <a:rPr lang="en-US" altLang="en-US" sz="1800" b="1" dirty="0" smtClean="0">
                <a:latin typeface="Courier New" pitchFamily="49" charset="0"/>
              </a:rPr>
              <a:t> $a1, $a1, 1  # next byte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addi</a:t>
            </a:r>
            <a:r>
              <a:rPr lang="en-US" altLang="en-US" sz="1800" b="1" dirty="0" smtClean="0">
                <a:latin typeface="Courier New" pitchFamily="49" charset="0"/>
              </a:rPr>
              <a:t>  $a0, $a0, -1 # next bit 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bgtz</a:t>
            </a:r>
            <a:r>
              <a:rPr lang="en-US" altLang="en-US" sz="1800" b="1" dirty="0" smtClean="0">
                <a:latin typeface="Courier New" pitchFamily="49" charset="0"/>
              </a:rPr>
              <a:t>  $a0, L1      # loop until 0</a:t>
            </a:r>
            <a:endParaRPr lang="en-US" altLang="en-US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516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C2AE1C24-84A5-4F2F-96BB-65423ECE488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Isolating a Bit String</a:t>
            </a:r>
            <a:endParaRPr lang="en-US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752600"/>
            <a:ext cx="7772400" cy="990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The MS-DOS file date field packs the year, month, and day into 16 bits:</a:t>
            </a:r>
            <a:endParaRPr lang="en-US" altLang="en-US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490392"/>
              </p:ext>
            </p:extLst>
          </p:nvPr>
        </p:nvGraphicFramePr>
        <p:xfrm>
          <a:off x="1978025" y="2743200"/>
          <a:ext cx="5264150" cy="172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VISIO" r:id="rId3" imgW="3741840" imgH="1096200" progId="Visio.Drawing.6">
                  <p:embed/>
                </p:oleObj>
              </mc:Choice>
              <mc:Fallback>
                <p:oleObj name="VISIO" r:id="rId3" imgW="3741840" imgH="109620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132" r="5132"/>
                      <a:stretch>
                        <a:fillRect/>
                      </a:stretch>
                    </p:blipFill>
                    <p:spPr bwMode="auto">
                      <a:xfrm>
                        <a:off x="1978025" y="2743200"/>
                        <a:ext cx="5264150" cy="17208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57200" y="4571999"/>
            <a:ext cx="7848600" cy="2001720"/>
            <a:chOff x="288" y="2496"/>
            <a:chExt cx="4944" cy="1021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624" y="2701"/>
              <a:ext cx="4608" cy="8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37160" tIns="182880" rIns="137160" bIns="182880"/>
            <a:lstStyle>
              <a:lvl1pPr>
                <a:tabLst>
                  <a:tab pos="457200" algn="l"/>
                  <a:tab pos="3657600" algn="l"/>
                  <a:tab pos="4114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tabLst>
                  <a:tab pos="457200" algn="l"/>
                  <a:tab pos="3657600" algn="l"/>
                  <a:tab pos="4114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tabLst>
                  <a:tab pos="457200" algn="l"/>
                  <a:tab pos="3657600" algn="l"/>
                  <a:tab pos="4114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tabLst>
                  <a:tab pos="457200" algn="l"/>
                  <a:tab pos="3657600" algn="l"/>
                  <a:tab pos="4114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tabLst>
                  <a:tab pos="457200" algn="l"/>
                  <a:tab pos="3657600" algn="l"/>
                  <a:tab pos="4114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3657600" algn="l"/>
                  <a:tab pos="4114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3657600" algn="l"/>
                  <a:tab pos="4114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3657600" algn="l"/>
                  <a:tab pos="4114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3657600" algn="l"/>
                  <a:tab pos="41148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smtClean="0">
                  <a:latin typeface="Courier New" pitchFamily="49" charset="0"/>
                </a:rPr>
                <a:t>li $a2, 0x0000000F	# mask right 4 bits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err="1" smtClean="0">
                  <a:latin typeface="Courier New" pitchFamily="49" charset="0"/>
                </a:rPr>
                <a:t>lw</a:t>
              </a:r>
              <a:r>
                <a:rPr lang="en-US" altLang="en-US" sz="1800" b="1" dirty="0" smtClean="0">
                  <a:latin typeface="Courier New" pitchFamily="49" charset="0"/>
                </a:rPr>
                <a:t> $a0, date</a:t>
              </a:r>
              <a:r>
                <a:rPr lang="en-US" altLang="en-US" sz="1800" b="1" dirty="0">
                  <a:latin typeface="Courier New" pitchFamily="49" charset="0"/>
                </a:rPr>
                <a:t>	</a:t>
              </a:r>
              <a:r>
                <a:rPr lang="en-US" altLang="en-US" sz="1800" b="1" dirty="0" smtClean="0">
                  <a:latin typeface="Courier New" pitchFamily="49" charset="0"/>
                </a:rPr>
                <a:t># load a date</a:t>
              </a:r>
              <a:endParaRPr lang="en-US" altLang="en-US" sz="1800" b="1" dirty="0">
                <a:latin typeface="Courier New" pitchFamily="49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err="1" smtClean="0">
                  <a:latin typeface="Courier New" pitchFamily="49" charset="0"/>
                </a:rPr>
                <a:t>srl</a:t>
              </a:r>
              <a:r>
                <a:rPr lang="en-US" altLang="en-US" sz="1800" b="1" dirty="0" smtClean="0">
                  <a:latin typeface="Courier New" pitchFamily="49" charset="0"/>
                </a:rPr>
                <a:t> $a0, $a0, 5</a:t>
              </a:r>
              <a:r>
                <a:rPr lang="en-US" altLang="en-US" sz="1800" b="1" dirty="0">
                  <a:latin typeface="Courier New" pitchFamily="49" charset="0"/>
                </a:rPr>
                <a:t>	; shift right 5 bits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>
                  <a:latin typeface="Courier New" pitchFamily="49" charset="0"/>
                </a:rPr>
                <a:t>and </a:t>
              </a:r>
              <a:r>
                <a:rPr lang="en-US" altLang="en-US" sz="1800" b="1" dirty="0" smtClean="0">
                  <a:latin typeface="Courier New" pitchFamily="49" charset="0"/>
                </a:rPr>
                <a:t>$a0, $a0, $a2</a:t>
              </a:r>
              <a:r>
                <a:rPr lang="en-US" altLang="en-US" sz="1800" b="1" dirty="0">
                  <a:latin typeface="Courier New" pitchFamily="49" charset="0"/>
                </a:rPr>
                <a:t>	; clear bits </a:t>
              </a:r>
              <a:r>
                <a:rPr lang="en-US" altLang="en-US" sz="1800" b="1" dirty="0" smtClean="0">
                  <a:latin typeface="Courier New" pitchFamily="49" charset="0"/>
                </a:rPr>
                <a:t>4-31</a:t>
              </a:r>
              <a:endParaRPr lang="en-US" altLang="en-US" sz="1800" b="1" dirty="0">
                <a:latin typeface="Courier New" pitchFamily="49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err="1" smtClean="0">
                  <a:latin typeface="Courier New" pitchFamily="49" charset="0"/>
                </a:rPr>
                <a:t>sb</a:t>
              </a:r>
              <a:r>
                <a:rPr lang="en-US" altLang="en-US" sz="1800" b="1" dirty="0" smtClean="0">
                  <a:latin typeface="Courier New" pitchFamily="49" charset="0"/>
                </a:rPr>
                <a:t> $a0, month</a:t>
              </a:r>
              <a:r>
                <a:rPr lang="en-US" altLang="en-US" sz="1800" b="1" dirty="0">
                  <a:latin typeface="Courier New" pitchFamily="49" charset="0"/>
                </a:rPr>
                <a:t>	; save in month variable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88" y="2496"/>
              <a:ext cx="2160" cy="3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137160" bIns="13716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Isolate the Month field: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703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AEA0D05D-B9C1-4BCB-B94D-61A8F2B7D886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What's Next</a:t>
            </a:r>
            <a:endParaRPr lang="en-US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95400" y="2362200"/>
            <a:ext cx="6934200" cy="2819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Shift and Rotate Instructions</a:t>
            </a:r>
          </a:p>
          <a:p>
            <a:r>
              <a:rPr lang="en-US" altLang="en-US" dirty="0" smtClean="0"/>
              <a:t>Shift and Rotate Applications</a:t>
            </a:r>
          </a:p>
          <a:p>
            <a:r>
              <a:rPr lang="en-US" altLang="en-US" b="1" dirty="0" smtClean="0">
                <a:solidFill>
                  <a:schemeClr val="tx2"/>
                </a:solidFill>
              </a:rPr>
              <a:t>Multiplication and Division Instructions</a:t>
            </a:r>
          </a:p>
          <a:p>
            <a:r>
              <a:rPr lang="en-US" altLang="en-US" dirty="0" smtClean="0"/>
              <a:t>Extended Addition and Subtraction</a:t>
            </a:r>
          </a:p>
        </p:txBody>
      </p:sp>
    </p:spTree>
    <p:extLst>
      <p:ext uri="{BB962C8B-B14F-4D97-AF65-F5344CB8AC3E}">
        <p14:creationId xmlns:p14="http://schemas.microsoft.com/office/powerpoint/2010/main" val="309122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8867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7ACE0D-5D47-42D5-AB27-80829CDFEBF2}" type="slidenum">
              <a:rPr lang="en-US" altLang="en-US" sz="1600">
                <a:latin typeface="Times New Roman" pitchFamily="18" charset="0"/>
              </a:rPr>
              <a:pPr eaLnBrk="1" hangingPunct="1"/>
              <a:t>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Overview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77815" y="1981200"/>
            <a:ext cx="6934200" cy="2209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b="1" dirty="0" smtClean="0">
                <a:solidFill>
                  <a:schemeClr val="tx2"/>
                </a:solidFill>
              </a:rPr>
              <a:t>Shift and Rotate Instructions</a:t>
            </a:r>
          </a:p>
          <a:p>
            <a:r>
              <a:rPr lang="en-US" altLang="en-US" dirty="0" smtClean="0"/>
              <a:t>Shift and Rotate Applications</a:t>
            </a:r>
          </a:p>
          <a:p>
            <a:r>
              <a:rPr lang="en-US" altLang="en-US" dirty="0" smtClean="0"/>
              <a:t>Multiplication and Division Instructions</a:t>
            </a:r>
          </a:p>
          <a:p>
            <a:r>
              <a:rPr lang="en-US" altLang="en-US" dirty="0" smtClean="0"/>
              <a:t>Extended Addition and Subtraction</a:t>
            </a:r>
          </a:p>
        </p:txBody>
      </p:sp>
    </p:spTree>
    <p:extLst>
      <p:ext uri="{BB962C8B-B14F-4D97-AF65-F5344CB8AC3E}">
        <p14:creationId xmlns:p14="http://schemas.microsoft.com/office/powerpoint/2010/main" val="3290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5EF2A629-1B99-44AA-A9DB-F4FD734AAFAF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8215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Multiply and divide</a:t>
            </a:r>
            <a:endParaRPr lang="en-US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68215" y="1752600"/>
            <a:ext cx="7772400" cy="4495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It should be apparent that multiplying two 32-bit numbers may produce a result larger than 32-bits</a:t>
            </a:r>
          </a:p>
          <a:p>
            <a:pPr lvl="1"/>
            <a:r>
              <a:rPr lang="en-US" altLang="en-US" dirty="0" smtClean="0"/>
              <a:t>In fact, it is possible to get a 64-bit result</a:t>
            </a:r>
          </a:p>
          <a:p>
            <a:pPr lvl="1"/>
            <a:r>
              <a:rPr lang="en-US" altLang="en-US" dirty="0" smtClean="0"/>
              <a:t>MIPS uses two special registers ‘high’ and ‘low’ to hold the entire result</a:t>
            </a:r>
          </a:p>
          <a:p>
            <a:r>
              <a:rPr lang="en-US" altLang="en-US" dirty="0" smtClean="0"/>
              <a:t>Similarly, an integer division may result in both a quotient and a remainder</a:t>
            </a:r>
          </a:p>
          <a:p>
            <a:pPr lvl="1"/>
            <a:r>
              <a:rPr lang="en-US" altLang="en-US" dirty="0" smtClean="0"/>
              <a:t>Division by zero is undefined and you should check for this before you divide</a:t>
            </a:r>
          </a:p>
          <a:p>
            <a:pPr lvl="1"/>
            <a:r>
              <a:rPr lang="en-US" altLang="en-US" dirty="0" smtClean="0"/>
              <a:t>The quotient is stored in the ‘low’ register</a:t>
            </a:r>
          </a:p>
          <a:p>
            <a:pPr lvl="1"/>
            <a:r>
              <a:rPr lang="en-US" altLang="en-US" dirty="0" smtClean="0"/>
              <a:t>The remainder is stored in the ‘high’ register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8454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5EF2A629-1B99-44AA-A9DB-F4FD734AAFA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8215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Multiply Instructions</a:t>
            </a:r>
            <a:endParaRPr lang="en-US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68215" y="2590800"/>
            <a:ext cx="7772400" cy="1524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No overflow is caught</a:t>
            </a:r>
          </a:p>
          <a:p>
            <a:r>
              <a:rPr lang="en-US" altLang="en-US" dirty="0" smtClean="0"/>
              <a:t>Takes 32 cycles to execute (Booth’s algorithm)</a:t>
            </a:r>
          </a:p>
          <a:p>
            <a:r>
              <a:rPr lang="en-US" altLang="en-US" dirty="0" smtClean="0"/>
              <a:t>There are macro versions with different arguments: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  <a:p>
            <a:r>
              <a:rPr lang="en-US" altLang="en-US" dirty="0" smtClean="0"/>
              <a:t>‘low’ register moved to a specified register</a:t>
            </a:r>
          </a:p>
          <a:p>
            <a:r>
              <a:rPr lang="en-US" altLang="en-US" dirty="0" smtClean="0"/>
              <a:t>The latter  two operations will also throw an overflow exception</a:t>
            </a:r>
            <a:endParaRPr lang="en-US" altLang="en-US" dirty="0"/>
          </a:p>
        </p:txBody>
      </p:sp>
      <p:sp>
        <p:nvSpPr>
          <p:cNvPr id="6" name="Text Box 1031"/>
          <p:cNvSpPr txBox="1">
            <a:spLocks noChangeArrowheads="1"/>
          </p:cNvSpPr>
          <p:nvPr/>
        </p:nvSpPr>
        <p:spPr bwMode="auto">
          <a:xfrm>
            <a:off x="914400" y="1752600"/>
            <a:ext cx="6749562" cy="581698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37160" bIns="137160">
            <a:spAutoFit/>
          </a:bodyPr>
          <a:lstStyle>
            <a:lvl1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mult</a:t>
            </a: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i="1" dirty="0" err="1" smtClean="0">
                <a:latin typeface="Courier New" pitchFamily="49" charset="0"/>
              </a:rPr>
              <a:t>Rs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          </a:t>
            </a:r>
            <a:r>
              <a:rPr lang="en-US" altLang="en-US" sz="1800" b="1" dirty="0" smtClean="0">
                <a:latin typeface="Courier New" pitchFamily="49" charset="0"/>
              </a:rPr>
              <a:t># remainder in high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i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multu</a:t>
            </a:r>
            <a:r>
              <a:rPr lang="en-US" altLang="en-US" sz="1800" b="1" i="1" dirty="0" smtClean="0">
                <a:latin typeface="Courier New" pitchFamily="49" charset="0"/>
              </a:rPr>
              <a:t> </a:t>
            </a:r>
            <a:r>
              <a:rPr lang="en-US" altLang="en-US" sz="1800" b="1" i="1" dirty="0" err="1">
                <a:latin typeface="Courier New" pitchFamily="49" charset="0"/>
              </a:rPr>
              <a:t>Rs</a:t>
            </a:r>
            <a:r>
              <a:rPr lang="en-US" altLang="en-US" sz="1800" b="1" i="1" dirty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          </a:t>
            </a:r>
            <a:r>
              <a:rPr lang="en-US" altLang="en-US" sz="1800" b="1" dirty="0" smtClean="0">
                <a:latin typeface="Courier New" pitchFamily="49" charset="0"/>
              </a:rPr>
              <a:t># quotient </a:t>
            </a:r>
            <a:r>
              <a:rPr lang="en-US" altLang="en-US" sz="1800" b="1" dirty="0">
                <a:latin typeface="Courier New" pitchFamily="49" charset="0"/>
              </a:rPr>
              <a:t>in </a:t>
            </a:r>
            <a:r>
              <a:rPr lang="en-US" altLang="en-US" sz="1800" b="1" dirty="0" smtClean="0">
                <a:latin typeface="Courier New" pitchFamily="49" charset="0"/>
              </a:rPr>
              <a:t>low</a:t>
            </a: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7" name="Text Box 1031"/>
          <p:cNvSpPr txBox="1">
            <a:spLocks noChangeArrowheads="1"/>
          </p:cNvSpPr>
          <p:nvPr/>
        </p:nvSpPr>
        <p:spPr bwMode="auto">
          <a:xfrm>
            <a:off x="1055077" y="4108938"/>
            <a:ext cx="6749562" cy="803297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37160" bIns="137160">
            <a:spAutoFit/>
          </a:bodyPr>
          <a:lstStyle>
            <a:lvl1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mul</a:t>
            </a:r>
            <a:r>
              <a:rPr lang="en-US" altLang="en-US" sz="1800" b="1" dirty="0" smtClean="0">
                <a:latin typeface="Courier New" pitchFamily="49" charset="0"/>
              </a:rPr>
              <a:t>   </a:t>
            </a:r>
            <a:r>
              <a:rPr lang="en-US" altLang="en-US" sz="1800" b="1" i="1" dirty="0" smtClean="0">
                <a:latin typeface="Courier New" pitchFamily="49" charset="0"/>
              </a:rPr>
              <a:t>Rd, </a:t>
            </a:r>
            <a:r>
              <a:rPr lang="en-US" altLang="en-US" sz="1800" b="1" i="1" dirty="0" err="1" smtClean="0">
                <a:latin typeface="Courier New" pitchFamily="49" charset="0"/>
              </a:rPr>
              <a:t>Rs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      </a:t>
            </a:r>
            <a:r>
              <a:rPr lang="en-US" altLang="en-US" sz="1800" b="1" dirty="0" smtClean="0">
                <a:latin typeface="Courier New" pitchFamily="49" charset="0"/>
              </a:rPr>
              <a:t># result in </a:t>
            </a:r>
            <a:r>
              <a:rPr lang="en-US" altLang="en-US" sz="1800" b="1" dirty="0" err="1" smtClean="0">
                <a:latin typeface="Courier New" pitchFamily="49" charset="0"/>
              </a:rPr>
              <a:t>high:low</a:t>
            </a:r>
            <a:endParaRPr lang="en-US" altLang="en-US" sz="1800" b="1" dirty="0" smtClean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mulo</a:t>
            </a: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i="1" dirty="0">
                <a:latin typeface="Courier New" pitchFamily="49" charset="0"/>
              </a:rPr>
              <a:t>Rd, </a:t>
            </a:r>
            <a:r>
              <a:rPr lang="en-US" altLang="en-US" sz="1800" b="1" i="1" dirty="0" err="1">
                <a:latin typeface="Courier New" pitchFamily="49" charset="0"/>
              </a:rPr>
              <a:t>Rs</a:t>
            </a:r>
            <a:r>
              <a:rPr lang="en-US" altLang="en-US" sz="1800" b="1" i="1" dirty="0">
                <a:latin typeface="Courier New" pitchFamily="49" charset="0"/>
              </a:rPr>
              <a:t>, </a:t>
            </a:r>
            <a:r>
              <a:rPr lang="en-US" altLang="en-US" sz="1800" b="1" i="1" dirty="0" err="1">
                <a:latin typeface="Courier New" pitchFamily="49" charset="0"/>
              </a:rPr>
              <a:t>Rt</a:t>
            </a:r>
            <a:r>
              <a:rPr lang="en-US" altLang="en-US" sz="1800" b="1" i="1" dirty="0">
                <a:latin typeface="Courier New" pitchFamily="49" charset="0"/>
              </a:rPr>
              <a:t>      </a:t>
            </a:r>
            <a:r>
              <a:rPr lang="en-US" altLang="en-US" sz="1800" b="1" dirty="0">
                <a:latin typeface="Courier New" pitchFamily="49" charset="0"/>
              </a:rPr>
              <a:t># </a:t>
            </a:r>
            <a:r>
              <a:rPr lang="en-US" altLang="en-US" sz="1800" b="1" dirty="0" smtClean="0">
                <a:latin typeface="Courier New" pitchFamily="49" charset="0"/>
              </a:rPr>
              <a:t>but low moved to 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i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mulou</a:t>
            </a:r>
            <a:r>
              <a:rPr lang="en-US" altLang="en-US" sz="1800" b="1" i="1" dirty="0" smtClean="0">
                <a:latin typeface="Courier New" pitchFamily="49" charset="0"/>
              </a:rPr>
              <a:t> Rd, </a:t>
            </a:r>
            <a:r>
              <a:rPr lang="en-US" altLang="en-US" sz="1800" b="1" i="1" dirty="0" err="1" smtClean="0">
                <a:latin typeface="Courier New" pitchFamily="49" charset="0"/>
              </a:rPr>
              <a:t>Rs</a:t>
            </a:r>
            <a:r>
              <a:rPr lang="en-US" altLang="en-US" sz="1800" b="1" i="1" dirty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      </a:t>
            </a:r>
            <a:r>
              <a:rPr lang="en-US" altLang="en-US" sz="1800" b="1" dirty="0" smtClean="0">
                <a:latin typeface="Courier New" pitchFamily="49" charset="0"/>
              </a:rPr>
              <a:t># register Rd</a:t>
            </a:r>
            <a:endParaRPr lang="en-US" altLang="en-US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602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5EF2A629-1B99-44AA-A9DB-F4FD734AAFAF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68215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Divide Instructions</a:t>
            </a:r>
            <a:endParaRPr lang="en-US" alt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68215" y="2590800"/>
            <a:ext cx="7772400" cy="1524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No overflow is caught</a:t>
            </a:r>
          </a:p>
          <a:p>
            <a:r>
              <a:rPr lang="en-US" altLang="en-US" dirty="0" smtClean="0"/>
              <a:t>Takes 38 cycles to execute</a:t>
            </a:r>
          </a:p>
          <a:p>
            <a:r>
              <a:rPr lang="en-US" altLang="en-US" dirty="0" smtClean="0"/>
              <a:t>There are macro versions with different arguments: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  <a:p>
            <a:r>
              <a:rPr lang="en-US" altLang="en-US" dirty="0" smtClean="0"/>
              <a:t>‘low’ register moved to a specified register</a:t>
            </a:r>
          </a:p>
          <a:p>
            <a:r>
              <a:rPr lang="en-US" altLang="en-US" dirty="0" smtClean="0"/>
              <a:t>No exceptions thrown; programmer must catch exception cases</a:t>
            </a:r>
            <a:endParaRPr lang="en-US" altLang="en-US" dirty="0"/>
          </a:p>
        </p:txBody>
      </p:sp>
      <p:sp>
        <p:nvSpPr>
          <p:cNvPr id="14" name="Text Box 1031"/>
          <p:cNvSpPr txBox="1">
            <a:spLocks noChangeArrowheads="1"/>
          </p:cNvSpPr>
          <p:nvPr/>
        </p:nvSpPr>
        <p:spPr bwMode="auto">
          <a:xfrm>
            <a:off x="914400" y="1752600"/>
            <a:ext cx="6749562" cy="581698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37160" bIns="137160">
            <a:spAutoFit/>
          </a:bodyPr>
          <a:lstStyle>
            <a:lvl1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div   </a:t>
            </a:r>
            <a:r>
              <a:rPr lang="en-US" altLang="en-US" sz="1800" b="1" i="1" dirty="0" err="1" smtClean="0">
                <a:latin typeface="Courier New" pitchFamily="49" charset="0"/>
              </a:rPr>
              <a:t>Rs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          </a:t>
            </a:r>
            <a:r>
              <a:rPr lang="en-US" altLang="en-US" sz="1800" b="1" dirty="0" smtClean="0">
                <a:latin typeface="Courier New" pitchFamily="49" charset="0"/>
              </a:rPr>
              <a:t># result in </a:t>
            </a:r>
            <a:r>
              <a:rPr lang="en-US" altLang="en-US" sz="1800" b="1" dirty="0" err="1" smtClean="0">
                <a:latin typeface="Courier New" pitchFamily="49" charset="0"/>
              </a:rPr>
              <a:t>high:low</a:t>
            </a:r>
            <a:endParaRPr lang="en-US" altLang="en-US" sz="1800" b="1" dirty="0" smtClean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i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divu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 </a:t>
            </a:r>
            <a:r>
              <a:rPr lang="en-US" altLang="en-US" sz="1800" b="1" i="1" dirty="0" err="1">
                <a:latin typeface="Courier New" pitchFamily="49" charset="0"/>
              </a:rPr>
              <a:t>Rs</a:t>
            </a:r>
            <a:r>
              <a:rPr lang="en-US" altLang="en-US" sz="1800" b="1" i="1" dirty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          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result in </a:t>
            </a:r>
            <a:r>
              <a:rPr lang="en-US" altLang="en-US" sz="1800" b="1" dirty="0" err="1">
                <a:latin typeface="Courier New" pitchFamily="49" charset="0"/>
              </a:rPr>
              <a:t>high:low</a:t>
            </a: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15" name="Text Box 1031"/>
          <p:cNvSpPr txBox="1">
            <a:spLocks noChangeArrowheads="1"/>
          </p:cNvSpPr>
          <p:nvPr/>
        </p:nvSpPr>
        <p:spPr bwMode="auto">
          <a:xfrm>
            <a:off x="1055077" y="4108938"/>
            <a:ext cx="6749562" cy="803297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37160" bIns="137160">
            <a:spAutoFit/>
          </a:bodyPr>
          <a:lstStyle>
            <a:lvl1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div   </a:t>
            </a:r>
            <a:r>
              <a:rPr lang="en-US" altLang="en-US" sz="1800" b="1" i="1" dirty="0" smtClean="0">
                <a:latin typeface="Courier New" pitchFamily="49" charset="0"/>
              </a:rPr>
              <a:t>Rd, </a:t>
            </a:r>
            <a:r>
              <a:rPr lang="en-US" altLang="en-US" sz="1800" b="1" i="1" dirty="0" err="1" smtClean="0">
                <a:latin typeface="Courier New" pitchFamily="49" charset="0"/>
              </a:rPr>
              <a:t>Rs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      </a:t>
            </a:r>
            <a:r>
              <a:rPr lang="en-US" altLang="en-US" sz="1800" b="1" dirty="0" smtClean="0">
                <a:latin typeface="Courier New" pitchFamily="49" charset="0"/>
              </a:rPr>
              <a:t># result in </a:t>
            </a:r>
            <a:r>
              <a:rPr lang="en-US" altLang="en-US" sz="1800" b="1" dirty="0" err="1" smtClean="0">
                <a:latin typeface="Courier New" pitchFamily="49" charset="0"/>
              </a:rPr>
              <a:t>high:low</a:t>
            </a:r>
            <a:endParaRPr lang="en-US" altLang="en-US" sz="1800" b="1" dirty="0" smtClean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divu</a:t>
            </a: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i="1" dirty="0">
                <a:latin typeface="Courier New" pitchFamily="49" charset="0"/>
              </a:rPr>
              <a:t>Rd, </a:t>
            </a:r>
            <a:r>
              <a:rPr lang="en-US" altLang="en-US" sz="1800" b="1" i="1" dirty="0" err="1">
                <a:latin typeface="Courier New" pitchFamily="49" charset="0"/>
              </a:rPr>
              <a:t>Rs</a:t>
            </a:r>
            <a:r>
              <a:rPr lang="en-US" altLang="en-US" sz="1800" b="1" i="1" dirty="0">
                <a:latin typeface="Courier New" pitchFamily="49" charset="0"/>
              </a:rPr>
              <a:t>, </a:t>
            </a:r>
            <a:r>
              <a:rPr lang="en-US" altLang="en-US" sz="1800" b="1" i="1" dirty="0" err="1">
                <a:latin typeface="Courier New" pitchFamily="49" charset="0"/>
              </a:rPr>
              <a:t>Rt</a:t>
            </a:r>
            <a:r>
              <a:rPr lang="en-US" altLang="en-US" sz="1800" b="1" i="1" dirty="0">
                <a:latin typeface="Courier New" pitchFamily="49" charset="0"/>
              </a:rPr>
              <a:t>      </a:t>
            </a:r>
            <a:r>
              <a:rPr lang="en-US" altLang="en-US" sz="1800" b="1" dirty="0">
                <a:latin typeface="Courier New" pitchFamily="49" charset="0"/>
              </a:rPr>
              <a:t># </a:t>
            </a:r>
            <a:r>
              <a:rPr lang="en-US" altLang="en-US" sz="1800" b="1" dirty="0" smtClean="0">
                <a:latin typeface="Courier New" pitchFamily="49" charset="0"/>
              </a:rPr>
              <a:t>but low moved to Rd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i="1" dirty="0">
                <a:latin typeface="Courier New" pitchFamily="49" charset="0"/>
              </a:rPr>
              <a:t>	</a:t>
            </a:r>
            <a:endParaRPr lang="en-US" altLang="en-US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759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A406722E-B31E-4D53-A58F-090C6FF5A42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What's Next</a:t>
            </a:r>
            <a:endParaRPr lang="en-US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95400" y="2362200"/>
            <a:ext cx="6934200" cy="2819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Shift and Rotate Instructions</a:t>
            </a:r>
          </a:p>
          <a:p>
            <a:r>
              <a:rPr lang="en-US" altLang="en-US" dirty="0" smtClean="0"/>
              <a:t>Shift and Rotate Applications</a:t>
            </a:r>
          </a:p>
          <a:p>
            <a:r>
              <a:rPr lang="en-US" altLang="en-US" dirty="0" smtClean="0"/>
              <a:t>Multiplication and Division Instructions</a:t>
            </a:r>
          </a:p>
          <a:p>
            <a:r>
              <a:rPr lang="en-US" altLang="en-US" b="1" dirty="0" smtClean="0">
                <a:solidFill>
                  <a:schemeClr val="tx2"/>
                </a:solidFill>
              </a:rPr>
              <a:t>Extended Addition and Subtraction</a:t>
            </a:r>
          </a:p>
        </p:txBody>
      </p:sp>
    </p:spTree>
    <p:extLst>
      <p:ext uri="{BB962C8B-B14F-4D97-AF65-F5344CB8AC3E}">
        <p14:creationId xmlns:p14="http://schemas.microsoft.com/office/powerpoint/2010/main" val="1251793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24600"/>
            <a:ext cx="4419600" cy="304800"/>
          </a:xfrm>
        </p:spPr>
        <p:txBody>
          <a:bodyPr/>
          <a:lstStyle/>
          <a:p>
            <a:r>
              <a:rPr lang="en-US" altLang="en-US"/>
              <a:t>Irvine, Kip R. Assembly Language for x86 Processors 6/e, 2010.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5EF2A629-1B99-44AA-A9DB-F4FD734AAFA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8215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Extended Precision Addition</a:t>
            </a:r>
            <a:endParaRPr lang="en-US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68215" y="1752600"/>
            <a:ext cx="7772400" cy="4495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Adding two operands that are longer than the computer's word size (32 bits).</a:t>
            </a:r>
          </a:p>
          <a:p>
            <a:pPr lvl="1"/>
            <a:r>
              <a:rPr lang="en-US" altLang="en-US" smtClean="0"/>
              <a:t>Virtually no limit to the size of the operands</a:t>
            </a:r>
          </a:p>
          <a:p>
            <a:r>
              <a:rPr lang="en-US" altLang="en-US" smtClean="0"/>
              <a:t>The arithmetic must be performed in steps</a:t>
            </a:r>
          </a:p>
          <a:p>
            <a:pPr lvl="1"/>
            <a:r>
              <a:rPr lang="en-US" altLang="en-US" smtClean="0"/>
              <a:t>The Carry value from each step is passed on to the next step.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0919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26209F1F-A417-49A6-B1CF-38B9419F2C6D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79938" y="890954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Extended Addition Example</a:t>
            </a:r>
            <a:endParaRPr lang="en-US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27538" y="1828800"/>
            <a:ext cx="8153400" cy="1676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4117975" algn="l"/>
              </a:tabLst>
            </a:pPr>
            <a:r>
              <a:rPr lang="en-US" altLang="en-US" sz="2000" dirty="0" smtClean="0">
                <a:latin typeface="+mj-lt"/>
              </a:rPr>
              <a:t>Task: Add 1 to $s1:$s0</a:t>
            </a:r>
          </a:p>
          <a:p>
            <a:pPr lvl="1">
              <a:tabLst>
                <a:tab pos="4117975" algn="l"/>
              </a:tabLst>
            </a:pPr>
            <a:r>
              <a:rPr lang="en-US" altLang="en-US" sz="2000" dirty="0" smtClean="0">
                <a:latin typeface="+mj-lt"/>
              </a:rPr>
              <a:t>Starting value of </a:t>
            </a:r>
            <a:r>
              <a:rPr lang="en-US" altLang="en-US" sz="2000" dirty="0">
                <a:latin typeface="+mj-lt"/>
              </a:rPr>
              <a:t>$s1:$</a:t>
            </a:r>
            <a:r>
              <a:rPr lang="en-US" altLang="en-US" sz="2000" dirty="0" smtClean="0">
                <a:latin typeface="+mj-lt"/>
              </a:rPr>
              <a:t>s0: 0x00000000FFFFFFFF</a:t>
            </a:r>
          </a:p>
          <a:p>
            <a:pPr lvl="1">
              <a:tabLst>
                <a:tab pos="4117975" algn="l"/>
              </a:tabLst>
            </a:pPr>
            <a:r>
              <a:rPr lang="en-US" altLang="en-US" sz="2000" dirty="0" smtClean="0">
                <a:latin typeface="+mj-lt"/>
              </a:rPr>
              <a:t>Add the lower 32 bits first, setting the Carry bit in $s2. </a:t>
            </a:r>
          </a:p>
          <a:p>
            <a:pPr lvl="1">
              <a:tabLst>
                <a:tab pos="4117975" algn="l"/>
              </a:tabLst>
            </a:pPr>
            <a:r>
              <a:rPr lang="en-US" altLang="en-US" sz="2000" dirty="0" smtClean="0">
                <a:latin typeface="+mj-lt"/>
              </a:rPr>
              <a:t>Add the upper 32 bits.</a:t>
            </a:r>
            <a:endParaRPr lang="en-US" altLang="en-US" sz="2000" b="1" dirty="0">
              <a:latin typeface="+mj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31985" y="3487614"/>
            <a:ext cx="6858000" cy="321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li $s1,0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set upper half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li $s0,0xFFFFFFFF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set lower half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addiu</a:t>
            </a:r>
            <a:r>
              <a:rPr lang="en-US" altLang="en-US" sz="1800" b="1" dirty="0" smtClean="0">
                <a:latin typeface="Courier New" pitchFamily="49" charset="0"/>
              </a:rPr>
              <a:t> $s3, $s0, 1 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add lower </a:t>
            </a:r>
            <a:r>
              <a:rPr lang="en-US" altLang="en-US" sz="1800" b="1" dirty="0" smtClean="0">
                <a:latin typeface="Courier New" pitchFamily="49" charset="0"/>
              </a:rPr>
              <a:t>half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sltu</a:t>
            </a:r>
            <a:r>
              <a:rPr lang="en-US" altLang="en-US" sz="1800" b="1" dirty="0" smtClean="0">
                <a:latin typeface="Courier New" pitchFamily="49" charset="0"/>
              </a:rPr>
              <a:t> $s4, $s3, $s0  # check carry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move $s0, $s3       # put lower result in $s0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addu</a:t>
            </a:r>
            <a:r>
              <a:rPr lang="en-US" altLang="en-US" sz="1800" b="1" dirty="0" smtClean="0">
                <a:latin typeface="Courier New" pitchFamily="49" charset="0"/>
              </a:rPr>
              <a:t> $s1, $s1, $s4 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add </a:t>
            </a:r>
            <a:r>
              <a:rPr lang="en-US" altLang="en-US" sz="1800" b="1" dirty="0" smtClean="0">
                <a:latin typeface="Courier New" pitchFamily="49" charset="0"/>
              </a:rPr>
              <a:t>carry to upper half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if both operands are bigger than a word, then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you could add the upper halves and carry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checking for a carry out each time.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>
              <a:latin typeface="Courier New" pitchFamily="49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1800" b="1" dirty="0" smtClean="0">
                <a:solidFill>
                  <a:schemeClr val="tx2"/>
                </a:solidFill>
                <a:latin typeface="Courier New" pitchFamily="49" charset="0"/>
              </a:rPr>
              <a:t>$s1:$s0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</a:rPr>
              <a:t>= 00000001 00000000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739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7498CF5C-6575-4DFF-9642-AD070EA319F1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803031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Extended Subtraction Example</a:t>
            </a:r>
            <a:endParaRPr lang="en-US" altLang="en-US" sz="48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1717431"/>
            <a:ext cx="8153400" cy="1828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4117975" algn="l"/>
              </a:tabLst>
            </a:pPr>
            <a:r>
              <a:rPr lang="en-US" altLang="en-US" sz="2000" dirty="0" smtClean="0">
                <a:latin typeface="+mj-lt"/>
              </a:rPr>
              <a:t>Task: Subtract 1 from </a:t>
            </a:r>
            <a:r>
              <a:rPr lang="en-US" altLang="en-US" sz="2000" dirty="0">
                <a:latin typeface="+mj-lt"/>
              </a:rPr>
              <a:t>$s1:$s0</a:t>
            </a:r>
          </a:p>
          <a:p>
            <a:pPr lvl="1">
              <a:tabLst>
                <a:tab pos="4117975" algn="l"/>
              </a:tabLst>
            </a:pPr>
            <a:r>
              <a:rPr lang="en-US" altLang="en-US" sz="2000" dirty="0" smtClean="0">
                <a:latin typeface="+mj-lt"/>
              </a:rPr>
              <a:t>Starting value of </a:t>
            </a:r>
            <a:r>
              <a:rPr lang="en-US" altLang="en-US" sz="2000" dirty="0">
                <a:latin typeface="+mj-lt"/>
              </a:rPr>
              <a:t>$s1:$</a:t>
            </a:r>
            <a:r>
              <a:rPr lang="en-US" altLang="en-US" sz="2000" dirty="0" smtClean="0">
                <a:latin typeface="+mj-lt"/>
              </a:rPr>
              <a:t>s0: 0x0000000100000000 </a:t>
            </a:r>
          </a:p>
          <a:p>
            <a:pPr lvl="1">
              <a:tabLst>
                <a:tab pos="4117975" algn="l"/>
              </a:tabLst>
            </a:pPr>
            <a:r>
              <a:rPr lang="en-US" altLang="en-US" sz="2000" dirty="0" smtClean="0">
                <a:latin typeface="+mj-lt"/>
              </a:rPr>
              <a:t>Subtract the lower 32 bits first, setting the Carry bit. </a:t>
            </a:r>
          </a:p>
          <a:p>
            <a:pPr lvl="1">
              <a:tabLst>
                <a:tab pos="4117975" algn="l"/>
              </a:tabLst>
            </a:pPr>
            <a:r>
              <a:rPr lang="en-US" altLang="en-US" sz="2000" dirty="0" smtClean="0">
                <a:latin typeface="+mj-lt"/>
              </a:rPr>
              <a:t>Subtract the upper 32 bits.</a:t>
            </a:r>
          </a:p>
          <a:p>
            <a:pPr lvl="2">
              <a:lnSpc>
                <a:spcPct val="90000"/>
              </a:lnSpc>
              <a:buFontTx/>
              <a:buNone/>
              <a:tabLst>
                <a:tab pos="4117975" algn="l"/>
              </a:tabLst>
            </a:pPr>
            <a:endParaRPr lang="en-US" altLang="en-US" sz="1800" b="1" dirty="0">
              <a:latin typeface="+mj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3622430"/>
            <a:ext cx="7467600" cy="2321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44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li $s1, 1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set upper half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li $s0, 0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set lower </a:t>
            </a:r>
            <a:r>
              <a:rPr lang="en-US" altLang="en-US" sz="1800" b="1" dirty="0" smtClean="0">
                <a:latin typeface="Courier New" pitchFamily="49" charset="0"/>
              </a:rPr>
              <a:t>half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Li $s5, 1	# number to subtract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subu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$s3, $s0, </a:t>
            </a:r>
            <a:r>
              <a:rPr lang="en-US" altLang="en-US" sz="1800" b="1" dirty="0" smtClean="0">
                <a:latin typeface="Courier New" pitchFamily="49" charset="0"/>
              </a:rPr>
              <a:t>$s5 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subtract lower half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>
                <a:latin typeface="Courier New" pitchFamily="49" charset="0"/>
              </a:rPr>
              <a:t>sltu</a:t>
            </a:r>
            <a:r>
              <a:rPr lang="en-US" altLang="en-US" sz="1800" b="1" dirty="0">
                <a:latin typeface="Courier New" pitchFamily="49" charset="0"/>
              </a:rPr>
              <a:t> $s4, $s3, $s0  # check carry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move $s0, $s3       # put lower result in $s0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subu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$</a:t>
            </a:r>
            <a:r>
              <a:rPr lang="en-US" altLang="en-US" sz="1800" b="1" dirty="0" smtClean="0">
                <a:latin typeface="Courier New" pitchFamily="49" charset="0"/>
              </a:rPr>
              <a:t>s1, $s1, </a:t>
            </a:r>
            <a:r>
              <a:rPr lang="en-US" altLang="en-US" sz="1800" b="1" dirty="0">
                <a:latin typeface="Courier New" pitchFamily="49" charset="0"/>
              </a:rPr>
              <a:t>$s4 	# </a:t>
            </a:r>
            <a:r>
              <a:rPr lang="en-US" altLang="en-US" sz="1800" b="1" dirty="0" smtClean="0">
                <a:latin typeface="Courier New" pitchFamily="49" charset="0"/>
              </a:rPr>
              <a:t>subtract </a:t>
            </a:r>
            <a:r>
              <a:rPr lang="en-US" altLang="en-US" sz="1800" b="1" dirty="0">
                <a:latin typeface="Courier New" pitchFamily="49" charset="0"/>
              </a:rPr>
              <a:t>carry </a:t>
            </a:r>
            <a:r>
              <a:rPr lang="en-US" altLang="en-US" sz="1800" b="1" dirty="0" smtClean="0">
                <a:latin typeface="Courier New" pitchFamily="49" charset="0"/>
              </a:rPr>
              <a:t>from </a:t>
            </a:r>
            <a:r>
              <a:rPr lang="en-US" altLang="en-US" sz="1800" b="1" dirty="0">
                <a:latin typeface="Courier New" pitchFamily="49" charset="0"/>
              </a:rPr>
              <a:t>upper half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</a:rPr>
              <a:t>$s1:$s0 </a:t>
            </a:r>
            <a:r>
              <a:rPr lang="en-US" altLang="en-US" sz="1800" b="1" dirty="0" smtClean="0">
                <a:solidFill>
                  <a:schemeClr val="tx2"/>
                </a:solidFill>
                <a:latin typeface="Courier New" pitchFamily="49" charset="0"/>
              </a:rPr>
              <a:t>=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</a:rPr>
              <a:t>00000000 FFFFFFFF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343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3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03385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Shift and Rotate Instructions</a:t>
            </a:r>
            <a:endParaRPr lang="en-US" alt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65385" y="2057400"/>
            <a:ext cx="6400800" cy="3657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Logical vs Arithmetic Shifts</a:t>
            </a:r>
          </a:p>
          <a:p>
            <a:r>
              <a:rPr lang="en-US" altLang="en-US" dirty="0" err="1" smtClean="0"/>
              <a:t>sll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sllv</a:t>
            </a:r>
            <a:r>
              <a:rPr lang="en-US" altLang="en-US" dirty="0" smtClean="0"/>
              <a:t> Instruction </a:t>
            </a:r>
          </a:p>
          <a:p>
            <a:r>
              <a:rPr lang="en-US" altLang="en-US" dirty="0" err="1" smtClean="0"/>
              <a:t>srl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srlv</a:t>
            </a:r>
            <a:r>
              <a:rPr lang="en-US" altLang="en-US" dirty="0" smtClean="0"/>
              <a:t> Instruction </a:t>
            </a:r>
          </a:p>
          <a:p>
            <a:r>
              <a:rPr lang="en-US" altLang="en-US" dirty="0" err="1" smtClean="0"/>
              <a:t>sra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srav</a:t>
            </a:r>
            <a:r>
              <a:rPr lang="en-US" altLang="en-US" dirty="0" smtClean="0"/>
              <a:t> Instructions </a:t>
            </a:r>
          </a:p>
          <a:p>
            <a:r>
              <a:rPr lang="en-US" altLang="en-US" dirty="0" err="1" smtClean="0"/>
              <a:t>rol</a:t>
            </a:r>
            <a:r>
              <a:rPr lang="en-US" altLang="en-US" dirty="0" smtClean="0"/>
              <a:t> Instruction </a:t>
            </a:r>
          </a:p>
          <a:p>
            <a:r>
              <a:rPr lang="en-US" altLang="en-US" dirty="0" err="1" smtClean="0"/>
              <a:t>ror</a:t>
            </a:r>
            <a:r>
              <a:rPr lang="en-US" altLang="en-US" dirty="0" smtClean="0"/>
              <a:t> Instruction </a:t>
            </a:r>
          </a:p>
        </p:txBody>
      </p:sp>
    </p:spTree>
    <p:extLst>
      <p:ext uri="{BB962C8B-B14F-4D97-AF65-F5344CB8AC3E}">
        <p14:creationId xmlns:p14="http://schemas.microsoft.com/office/powerpoint/2010/main" val="358757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349F49-0D43-49E1-B053-ED9678F74873}" type="slidenum">
              <a:rPr lang="en-US" altLang="en-US" sz="1600">
                <a:latin typeface="Times New Roman" pitchFamily="18" charset="0"/>
              </a:rPr>
              <a:pPr eaLnBrk="1" hangingPunct="1"/>
              <a:t>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57200" y="6324600"/>
            <a:ext cx="4419600" cy="304800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l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Irvine, Kip R. Assembly Language for x86 Processors 6/e, 2010.</a:t>
            </a:r>
            <a:endParaRPr lang="en-US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EE38EBA7-A457-464D-8845-864A34C5C5F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" name="Rectangle 1026"/>
          <p:cNvSpPr txBox="1">
            <a:spLocks noChangeArrowheads="1"/>
          </p:cNvSpPr>
          <p:nvPr/>
        </p:nvSpPr>
        <p:spPr>
          <a:xfrm>
            <a:off x="633046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Logical Shift</a:t>
            </a:r>
            <a:endParaRPr lang="en-US" altLang="en-US"/>
          </a:p>
        </p:txBody>
      </p:sp>
      <p:sp>
        <p:nvSpPr>
          <p:cNvPr id="10" name="Rectangle 1027"/>
          <p:cNvSpPr txBox="1">
            <a:spLocks noChangeArrowheads="1"/>
          </p:cNvSpPr>
          <p:nvPr/>
        </p:nvSpPr>
        <p:spPr>
          <a:xfrm>
            <a:off x="633046" y="1828800"/>
            <a:ext cx="7772400" cy="914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A logical shift fills the newly created bit position with zero:</a:t>
            </a:r>
            <a:endParaRPr lang="en-US" altLang="en-US"/>
          </a:p>
        </p:txBody>
      </p:sp>
      <p:sp>
        <p:nvSpPr>
          <p:cNvPr id="11" name="Rectangle 1028"/>
          <p:cNvSpPr>
            <a:spLocks noChangeArrowheads="1"/>
          </p:cNvSpPr>
          <p:nvPr/>
        </p:nvSpPr>
        <p:spPr bwMode="auto">
          <a:xfrm>
            <a:off x="709246" y="38862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altLang="en-US">
              <a:latin typeface="Arial" charset="0"/>
            </a:endParaRPr>
          </a:p>
        </p:txBody>
      </p:sp>
      <p:graphicFrame>
        <p:nvGraphicFramePr>
          <p:cNvPr id="12" name="Object 10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642789"/>
              </p:ext>
            </p:extLst>
          </p:nvPr>
        </p:nvGraphicFramePr>
        <p:xfrm>
          <a:off x="1776046" y="2971800"/>
          <a:ext cx="49530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VISIO" r:id="rId3" imgW="3733200" imgH="504000" progId="Visio.Drawing.6">
                  <p:embed/>
                </p:oleObj>
              </mc:Choice>
              <mc:Fallback>
                <p:oleObj name="VISIO" r:id="rId3" imgW="3733200" imgH="50400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-23189" r="-1563"/>
                      <a:stretch>
                        <a:fillRect/>
                      </a:stretch>
                    </p:blipFill>
                    <p:spPr bwMode="auto">
                      <a:xfrm>
                        <a:off x="1776046" y="2971800"/>
                        <a:ext cx="4953000" cy="8096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03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646" y="4343400"/>
            <a:ext cx="5326063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0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24600"/>
            <a:ext cx="4419600" cy="304800"/>
          </a:xfrm>
        </p:spPr>
        <p:txBody>
          <a:bodyPr/>
          <a:lstStyle/>
          <a:p>
            <a:r>
              <a:rPr lang="en-US" altLang="en-US"/>
              <a:t>Irvine, Kip R. Assembly Language for x86 Processors 6/e, 2010.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91E6DBBE-EFE1-4928-8706-AACBA22D411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9144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mtClean="0"/>
              <a:t>Arithmetic Shift</a:t>
            </a:r>
            <a:endParaRPr lang="en-US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19050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>
                <a:latin typeface="Arial" charset="0"/>
              </a:rPr>
              <a:t>An arithmetic shift fills the newly created bit position with a copy of the number’s sign bit: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592803"/>
              </p:ext>
            </p:extLst>
          </p:nvPr>
        </p:nvGraphicFramePr>
        <p:xfrm>
          <a:off x="1981200" y="3124200"/>
          <a:ext cx="48768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VISIO" r:id="rId3" imgW="3835080" imgH="543600" progId="Visio.Drawing.6">
                  <p:embed/>
                </p:oleObj>
              </mc:Choice>
              <mc:Fallback>
                <p:oleObj name="VISIO" r:id="rId3" imgW="3835080" imgH="54360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076" t="-21719" r="-1538"/>
                      <a:stretch>
                        <a:fillRect/>
                      </a:stretch>
                    </p:blipFill>
                    <p:spPr bwMode="auto">
                      <a:xfrm>
                        <a:off x="1981200" y="3124200"/>
                        <a:ext cx="4876800" cy="8540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495800"/>
            <a:ext cx="4818063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863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 txBox="1">
            <a:spLocks noChangeArrowheads="1"/>
          </p:cNvSpPr>
          <p:nvPr/>
        </p:nvSpPr>
        <p:spPr>
          <a:xfrm>
            <a:off x="679938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err="1"/>
              <a:t>s</a:t>
            </a:r>
            <a:r>
              <a:rPr lang="en-US" altLang="en-US" dirty="0" err="1" smtClean="0"/>
              <a:t>ll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sllv</a:t>
            </a:r>
            <a:r>
              <a:rPr lang="en-US" altLang="en-US" dirty="0" smtClean="0"/>
              <a:t> Instruction</a:t>
            </a:r>
            <a:endParaRPr lang="en-US" altLang="en-US" dirty="0"/>
          </a:p>
        </p:txBody>
      </p:sp>
      <p:sp>
        <p:nvSpPr>
          <p:cNvPr id="3" name="Rectangle 1027"/>
          <p:cNvSpPr txBox="1">
            <a:spLocks noChangeArrowheads="1"/>
          </p:cNvSpPr>
          <p:nvPr/>
        </p:nvSpPr>
        <p:spPr>
          <a:xfrm>
            <a:off x="679938" y="1752600"/>
            <a:ext cx="7772400" cy="1447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sll</a:t>
            </a:r>
            <a:r>
              <a:rPr lang="en-US" altLang="en-US" dirty="0" smtClean="0"/>
              <a:t> (shift left) instruction performs a logical left shift on the destination operand, filling the lowest bit with 0.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  <a:p>
            <a:r>
              <a:rPr lang="en-US" altLang="en-US" dirty="0" smtClean="0"/>
              <a:t>Arithmetic left shift is identical to Logical, so no extra instruction is needed</a:t>
            </a:r>
            <a:endParaRPr lang="en-US" altLang="en-US" dirty="0"/>
          </a:p>
        </p:txBody>
      </p:sp>
      <p:pic>
        <p:nvPicPr>
          <p:cNvPr id="4" name="Picture 10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538" y="3165231"/>
            <a:ext cx="5275263" cy="134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49142581-083F-48C3-8700-57F78D2DB65E}" type="slidenum">
              <a:rPr lang="en-US" altLang="en-US"/>
              <a:pPr/>
              <a:t>6</a:t>
            </a:fld>
            <a:endParaRPr lang="en-US" altLang="en-US" dirty="0"/>
          </a:p>
        </p:txBody>
      </p:sp>
      <p:sp>
        <p:nvSpPr>
          <p:cNvPr id="6" name="Text Box 1031"/>
          <p:cNvSpPr txBox="1">
            <a:spLocks noChangeArrowheads="1"/>
          </p:cNvSpPr>
          <p:nvPr/>
        </p:nvSpPr>
        <p:spPr bwMode="auto">
          <a:xfrm>
            <a:off x="1251438" y="4509844"/>
            <a:ext cx="6749562" cy="1024896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37160" bIns="137160">
            <a:spAutoFit/>
          </a:bodyPr>
          <a:lstStyle>
            <a:lvl1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 err="1" smtClean="0">
                <a:latin typeface="Courier New" pitchFamily="49" charset="0"/>
              </a:rPr>
              <a:t>imm</a:t>
            </a:r>
            <a:r>
              <a:rPr lang="en-US" altLang="en-US" sz="1800" b="1" dirty="0" smtClean="0">
                <a:latin typeface="Courier New" pitchFamily="49" charset="0"/>
              </a:rPr>
              <a:t> = bit positions to shift</a:t>
            </a:r>
            <a:endParaRPr lang="en-US" altLang="en-US" sz="1800" b="1" i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sll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Rd,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imm</a:t>
            </a:r>
            <a:endParaRPr lang="en-US" altLang="en-US" sz="1800" b="1" i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low order 5 bits of </a:t>
            </a:r>
            <a:r>
              <a:rPr lang="en-US" altLang="en-US" sz="1800" b="1" dirty="0" err="1" smtClean="0">
                <a:latin typeface="Courier New" pitchFamily="49" charset="0"/>
              </a:rPr>
              <a:t>Rs</a:t>
            </a:r>
            <a:r>
              <a:rPr lang="en-US" altLang="en-US" sz="1800" b="1" dirty="0" smtClean="0">
                <a:latin typeface="Courier New" pitchFamily="49" charset="0"/>
              </a:rPr>
              <a:t> = positions to shift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sllv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Rd,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Rs</a:t>
            </a:r>
            <a:endParaRPr lang="en-US" altLang="en-US" sz="1800" b="1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467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820615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err="1" smtClean="0"/>
              <a:t>srl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srlv</a:t>
            </a:r>
            <a:r>
              <a:rPr lang="en-US" altLang="en-US" dirty="0" smtClean="0"/>
              <a:t> Instruction</a:t>
            </a:r>
            <a:endParaRPr lang="en-US" alt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735015"/>
            <a:ext cx="7772400" cy="1371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srl</a:t>
            </a:r>
            <a:r>
              <a:rPr lang="en-US" altLang="en-US" dirty="0" smtClean="0"/>
              <a:t> (shift right) instruction performs a logical right shift on the destination operand. The highest bit position is filled with a zero.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239643"/>
              </p:ext>
            </p:extLst>
          </p:nvPr>
        </p:nvGraphicFramePr>
        <p:xfrm>
          <a:off x="1447800" y="3182815"/>
          <a:ext cx="62484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VISIO" r:id="rId3" imgW="3733200" imgH="504000" progId="Visio.Drawing.6">
                  <p:embed/>
                </p:oleObj>
              </mc:Choice>
              <mc:Fallback>
                <p:oleObj name="VISIO" r:id="rId3" imgW="3733200" imgH="50400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-18321" r="-1234"/>
                      <a:stretch>
                        <a:fillRect/>
                      </a:stretch>
                    </p:blipFill>
                    <p:spPr bwMode="auto">
                      <a:xfrm>
                        <a:off x="1447800" y="3182815"/>
                        <a:ext cx="6248400" cy="9842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031"/>
          <p:cNvSpPr txBox="1">
            <a:spLocks noChangeArrowheads="1"/>
          </p:cNvSpPr>
          <p:nvPr/>
        </p:nvSpPr>
        <p:spPr bwMode="auto">
          <a:xfrm>
            <a:off x="1251438" y="4509844"/>
            <a:ext cx="6749562" cy="1024896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37160" bIns="137160">
            <a:spAutoFit/>
          </a:bodyPr>
          <a:lstStyle>
            <a:lvl1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 err="1" smtClean="0">
                <a:latin typeface="Courier New" pitchFamily="49" charset="0"/>
              </a:rPr>
              <a:t>imm</a:t>
            </a:r>
            <a:r>
              <a:rPr lang="en-US" altLang="en-US" sz="1800" b="1" dirty="0" smtClean="0">
                <a:latin typeface="Courier New" pitchFamily="49" charset="0"/>
              </a:rPr>
              <a:t> = bit positions to shift</a:t>
            </a:r>
            <a:endParaRPr lang="en-US" altLang="en-US" sz="1800" b="1" i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srl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Rd,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imm</a:t>
            </a:r>
            <a:endParaRPr lang="en-US" altLang="en-US" sz="1800" b="1" i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low order 5 bits of </a:t>
            </a:r>
            <a:r>
              <a:rPr lang="en-US" altLang="en-US" sz="1800" b="1" dirty="0" err="1" smtClean="0">
                <a:latin typeface="Courier New" pitchFamily="49" charset="0"/>
              </a:rPr>
              <a:t>Rs</a:t>
            </a:r>
            <a:r>
              <a:rPr lang="en-US" altLang="en-US" sz="1800" b="1" dirty="0" smtClean="0">
                <a:latin typeface="Courier New" pitchFamily="49" charset="0"/>
              </a:rPr>
              <a:t> = positions to shift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srlv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Rd,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Rs</a:t>
            </a:r>
            <a:endParaRPr lang="en-US" altLang="en-US" sz="1800" b="1" i="1" dirty="0">
              <a:latin typeface="Courier New" pitchFamily="49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49142581-083F-48C3-8700-57F78D2DB65E}" type="slidenum">
              <a:rPr lang="en-US" altLang="en-US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3111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820615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err="1" smtClean="0"/>
              <a:t>sra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srav</a:t>
            </a:r>
            <a:r>
              <a:rPr lang="en-US" altLang="en-US" dirty="0" smtClean="0"/>
              <a:t> Instruction</a:t>
            </a:r>
            <a:endParaRPr lang="en-US" alt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735015"/>
            <a:ext cx="7772400" cy="1371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The </a:t>
            </a:r>
            <a:r>
              <a:rPr lang="en-US" altLang="en-US" dirty="0" err="1" smtClean="0"/>
              <a:t>sra</a:t>
            </a:r>
            <a:r>
              <a:rPr lang="en-US" altLang="en-US" dirty="0" smtClean="0"/>
              <a:t> (arithmetic shift right) instruction performs an arithmetic right shift on the destination operand. The highest bit position is filled with the sign bit.</a:t>
            </a:r>
          </a:p>
        </p:txBody>
      </p:sp>
      <p:sp>
        <p:nvSpPr>
          <p:cNvPr id="5" name="Text Box 1031"/>
          <p:cNvSpPr txBox="1">
            <a:spLocks noChangeArrowheads="1"/>
          </p:cNvSpPr>
          <p:nvPr/>
        </p:nvSpPr>
        <p:spPr bwMode="auto">
          <a:xfrm>
            <a:off x="1251438" y="4852623"/>
            <a:ext cx="6749562" cy="1024896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37160" bIns="137160">
            <a:spAutoFit/>
          </a:bodyPr>
          <a:lstStyle>
            <a:lvl1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 err="1" smtClean="0">
                <a:latin typeface="Courier New" pitchFamily="49" charset="0"/>
              </a:rPr>
              <a:t>imm</a:t>
            </a:r>
            <a:r>
              <a:rPr lang="en-US" altLang="en-US" sz="1800" b="1" dirty="0" smtClean="0">
                <a:latin typeface="Courier New" pitchFamily="49" charset="0"/>
              </a:rPr>
              <a:t> = bit positions to shift</a:t>
            </a:r>
            <a:endParaRPr lang="en-US" altLang="en-US" sz="1800" b="1" i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sra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Rd,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imm</a:t>
            </a:r>
            <a:endParaRPr lang="en-US" altLang="en-US" sz="1800" b="1" i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low order 5 bits of </a:t>
            </a:r>
            <a:r>
              <a:rPr lang="en-US" altLang="en-US" sz="1800" b="1" dirty="0" err="1" smtClean="0">
                <a:latin typeface="Courier New" pitchFamily="49" charset="0"/>
              </a:rPr>
              <a:t>Rs</a:t>
            </a:r>
            <a:r>
              <a:rPr lang="en-US" altLang="en-US" sz="1800" b="1" dirty="0" smtClean="0">
                <a:latin typeface="Courier New" pitchFamily="49" charset="0"/>
              </a:rPr>
              <a:t> = positions to shift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srav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Rd,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Rs</a:t>
            </a:r>
            <a:endParaRPr lang="en-US" altLang="en-US" sz="1800" b="1" i="1" dirty="0">
              <a:latin typeface="Courier New" pitchFamily="49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49142581-083F-48C3-8700-57F78D2DB65E}" type="slidenum">
              <a:rPr lang="en-US" altLang="en-US"/>
              <a:pPr/>
              <a:t>8</a:t>
            </a:fld>
            <a:endParaRPr lang="en-US" alt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850892"/>
              </p:ext>
            </p:extLst>
          </p:nvPr>
        </p:nvGraphicFramePr>
        <p:xfrm>
          <a:off x="1654419" y="3505200"/>
          <a:ext cx="59436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VISIO" r:id="rId3" imgW="3838956" imgH="542544" progId="Visio.Drawing.6">
                  <p:embed/>
                </p:oleObj>
              </mc:Choice>
              <mc:Fallback>
                <p:oleObj name="VISIO" r:id="rId3" imgW="3838956" imgH="542544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751" t="-17647" r="-1250"/>
                      <a:stretch>
                        <a:fillRect/>
                      </a:stretch>
                    </p:blipFill>
                    <p:spPr bwMode="auto">
                      <a:xfrm>
                        <a:off x="1654419" y="3505200"/>
                        <a:ext cx="5943600" cy="10160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2559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820615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err="1" smtClean="0"/>
              <a:t>rol</a:t>
            </a:r>
            <a:r>
              <a:rPr lang="en-US" altLang="en-US" dirty="0" smtClean="0"/>
              <a:t> Instruction</a:t>
            </a:r>
            <a:endParaRPr lang="en-US" altLang="en-US" dirty="0"/>
          </a:p>
        </p:txBody>
      </p:sp>
      <p:sp>
        <p:nvSpPr>
          <p:cNvPr id="5" name="Text Box 1031"/>
          <p:cNvSpPr txBox="1">
            <a:spLocks noChangeArrowheads="1"/>
          </p:cNvSpPr>
          <p:nvPr/>
        </p:nvSpPr>
        <p:spPr bwMode="auto">
          <a:xfrm>
            <a:off x="1251438" y="5257800"/>
            <a:ext cx="6749562" cy="581698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37160" bIns="137160">
            <a:spAutoFit/>
          </a:bodyPr>
          <a:lstStyle>
            <a:lvl1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low order 5 bits of </a:t>
            </a:r>
            <a:r>
              <a:rPr lang="en-US" altLang="en-US" sz="1800" b="1" dirty="0" err="1" smtClean="0">
                <a:latin typeface="Courier New" pitchFamily="49" charset="0"/>
              </a:rPr>
              <a:t>Rs</a:t>
            </a:r>
            <a:r>
              <a:rPr lang="en-US" altLang="en-US" sz="1800" b="1" dirty="0" smtClean="0">
                <a:latin typeface="Courier New" pitchFamily="49" charset="0"/>
              </a:rPr>
              <a:t> = positions to rotate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rol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Rd, </a:t>
            </a:r>
            <a:r>
              <a:rPr lang="en-US" altLang="en-US" sz="1800" b="1" i="1" dirty="0" err="1" smtClean="0">
                <a:latin typeface="Courier New" pitchFamily="49" charset="0"/>
              </a:rPr>
              <a:t>Rt</a:t>
            </a:r>
            <a:r>
              <a:rPr lang="en-US" altLang="en-US" sz="1800" b="1" i="1" dirty="0" smtClean="0">
                <a:latin typeface="Courier New" pitchFamily="49" charset="0"/>
              </a:rPr>
              <a:t>, </a:t>
            </a:r>
            <a:r>
              <a:rPr lang="en-US" altLang="en-US" sz="1800" b="1" i="1" dirty="0" err="1" smtClean="0">
                <a:latin typeface="Courier New" pitchFamily="49" charset="0"/>
              </a:rPr>
              <a:t>Rs</a:t>
            </a:r>
            <a:endParaRPr lang="en-US" altLang="en-US" sz="1800" b="1" i="1" dirty="0">
              <a:latin typeface="Courier New" pitchFamily="49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49142581-083F-48C3-8700-57F78D2DB65E}" type="slidenum">
              <a:rPr lang="en-US" altLang="en-US"/>
              <a:pPr/>
              <a:t>9</a:t>
            </a:fld>
            <a:endParaRPr lang="en-US" alt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1600200"/>
            <a:ext cx="7391400" cy="1447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dirty="0" err="1" smtClean="0"/>
              <a:t>rol</a:t>
            </a:r>
            <a:r>
              <a:rPr lang="en-US" altLang="en-US" dirty="0" smtClean="0"/>
              <a:t> (rotate left) shifts each bit to the left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The highest bit is copied into the lowest bit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No bits are lost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Image shows an architecture where the highest bit is also copied into a carry flag.</a:t>
            </a:r>
            <a:endParaRPr lang="en-US" alt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71600" y="2971800"/>
          <a:ext cx="5943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VISIO" r:id="rId3" imgW="3538728" imgH="542544" progId="Visio.Drawing.6">
                  <p:embed/>
                </p:oleObj>
              </mc:Choice>
              <mc:Fallback>
                <p:oleObj name="VISIO" r:id="rId3" imgW="3538728" imgH="542544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1299" t="-16902"/>
                      <a:stretch>
                        <a:fillRect/>
                      </a:stretch>
                    </p:blipFill>
                    <p:spPr bwMode="auto">
                      <a:xfrm>
                        <a:off x="1371600" y="2971800"/>
                        <a:ext cx="5943600" cy="10541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4220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5387</TotalTime>
  <Words>1284</Words>
  <Application>Microsoft Office PowerPoint</Application>
  <PresentationFormat>On-screen Show (4:3)</PresentationFormat>
  <Paragraphs>245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Constantia</vt:lpstr>
      <vt:lpstr>Courier New</vt:lpstr>
      <vt:lpstr>Times New Roman</vt:lpstr>
      <vt:lpstr>Wingdings 2</vt:lpstr>
      <vt:lpstr>Flow</vt:lpstr>
      <vt:lpstr>VISIO</vt:lpstr>
      <vt:lpstr>Integer Arithmetic: Multiply, Divide,  and Bitwise Operations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Assembly Language</dc:title>
  <dc:creator>Patrick Kelley</dc:creator>
  <cp:lastModifiedBy>Patrick Kelley</cp:lastModifiedBy>
  <cp:revision>109</cp:revision>
  <dcterms:created xsi:type="dcterms:W3CDTF">2014-02-03T00:09:05Z</dcterms:created>
  <dcterms:modified xsi:type="dcterms:W3CDTF">2015-03-30T14:36:25Z</dcterms:modified>
</cp:coreProperties>
</file>